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9" r:id="rId6"/>
    <p:sldId id="263" r:id="rId7"/>
    <p:sldId id="262" r:id="rId8"/>
    <p:sldId id="264" r:id="rId9"/>
    <p:sldId id="265" r:id="rId10"/>
    <p:sldId id="266" r:id="rId11"/>
    <p:sldId id="267" r:id="rId12"/>
    <p:sldId id="285" r:id="rId13"/>
    <p:sldId id="286" r:id="rId14"/>
    <p:sldId id="287" r:id="rId15"/>
    <p:sldId id="288" r:id="rId16"/>
    <p:sldId id="289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05"/>
  </p:normalViewPr>
  <p:slideViewPr>
    <p:cSldViewPr snapToGrid="0">
      <p:cViewPr>
        <p:scale>
          <a:sx n="100" d="100"/>
          <a:sy n="100" d="100"/>
        </p:scale>
        <p:origin x="10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051306-9A7C-D941-8860-308ABBDA5A0E}" type="doc">
      <dgm:prSet loTypeId="urn:microsoft.com/office/officeart/2005/8/layout/hLis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D26942-13F4-9B42-B65F-A02DF2FE62C4}">
      <dgm:prSet phldrT="[Text]"/>
      <dgm:spPr/>
      <dgm:t>
        <a:bodyPr/>
        <a:lstStyle/>
        <a:p>
          <a:r>
            <a:rPr lang="en-GB" dirty="0"/>
            <a:t>Project 1: First Paper</a:t>
          </a:r>
        </a:p>
      </dgm:t>
    </dgm:pt>
    <dgm:pt modelId="{105C194C-9A19-EB43-B19E-E7EB6CBA66EA}" type="parTrans" cxnId="{ADB91713-3D6B-BB4E-B41B-5A53417BDF89}">
      <dgm:prSet/>
      <dgm:spPr/>
      <dgm:t>
        <a:bodyPr/>
        <a:lstStyle/>
        <a:p>
          <a:endParaRPr lang="en-GB"/>
        </a:p>
      </dgm:t>
    </dgm:pt>
    <dgm:pt modelId="{836C3BA5-BBD2-E54E-AC70-A2CC5D0592B5}" type="sibTrans" cxnId="{ADB91713-3D6B-BB4E-B41B-5A53417BDF89}">
      <dgm:prSet/>
      <dgm:spPr/>
      <dgm:t>
        <a:bodyPr/>
        <a:lstStyle/>
        <a:p>
          <a:endParaRPr lang="en-GB"/>
        </a:p>
      </dgm:t>
    </dgm:pt>
    <dgm:pt modelId="{1FA8E5B3-4983-384B-9282-69C614F87EDE}">
      <dgm:prSet phldrT="[Text]"/>
      <dgm:spPr/>
      <dgm:t>
        <a:bodyPr/>
        <a:lstStyle/>
        <a:p>
          <a:r>
            <a:rPr lang="en-GB" dirty="0"/>
            <a:t>Submitted</a:t>
          </a:r>
        </a:p>
      </dgm:t>
    </dgm:pt>
    <dgm:pt modelId="{24B4666D-598D-7549-8A2D-8D0A4ACD50F4}" type="parTrans" cxnId="{B7F27BEF-1B6B-F144-9F7C-34243624E80A}">
      <dgm:prSet/>
      <dgm:spPr/>
      <dgm:t>
        <a:bodyPr/>
        <a:lstStyle/>
        <a:p>
          <a:endParaRPr lang="en-GB"/>
        </a:p>
      </dgm:t>
    </dgm:pt>
    <dgm:pt modelId="{090E2061-12D1-4A43-984F-B7221DC7EC42}" type="sibTrans" cxnId="{B7F27BEF-1B6B-F144-9F7C-34243624E80A}">
      <dgm:prSet/>
      <dgm:spPr/>
      <dgm:t>
        <a:bodyPr/>
        <a:lstStyle/>
        <a:p>
          <a:endParaRPr lang="en-GB"/>
        </a:p>
      </dgm:t>
    </dgm:pt>
    <dgm:pt modelId="{D533F917-FE6E-A347-A2D8-0182D238312A}">
      <dgm:prSet phldrT="[Text]"/>
      <dgm:spPr/>
      <dgm:t>
        <a:bodyPr/>
        <a:lstStyle/>
        <a:p>
          <a:r>
            <a:rPr lang="en-GB" dirty="0"/>
            <a:t>Project 2: </a:t>
          </a:r>
          <a:r>
            <a:rPr lang="en-GB" dirty="0" err="1"/>
            <a:t>Asymptotics</a:t>
          </a:r>
          <a:r>
            <a:rPr lang="en-GB" dirty="0"/>
            <a:t> Paper</a:t>
          </a:r>
        </a:p>
      </dgm:t>
    </dgm:pt>
    <dgm:pt modelId="{34A76193-1B59-2A47-A380-98EB5EDB3DBC}" type="parTrans" cxnId="{34DFE860-F343-CC42-9701-3EE069CDEAD3}">
      <dgm:prSet/>
      <dgm:spPr/>
      <dgm:t>
        <a:bodyPr/>
        <a:lstStyle/>
        <a:p>
          <a:endParaRPr lang="en-GB"/>
        </a:p>
      </dgm:t>
    </dgm:pt>
    <dgm:pt modelId="{D354D511-D9BC-AE41-B506-A4E2F34C61CB}" type="sibTrans" cxnId="{34DFE860-F343-CC42-9701-3EE069CDEAD3}">
      <dgm:prSet/>
      <dgm:spPr/>
      <dgm:t>
        <a:bodyPr/>
        <a:lstStyle/>
        <a:p>
          <a:endParaRPr lang="en-GB"/>
        </a:p>
      </dgm:t>
    </dgm:pt>
    <dgm:pt modelId="{1D4700C9-5CF6-2249-9B62-7ACED0540A15}">
      <dgm:prSet phldrT="[Text]"/>
      <dgm:spPr/>
      <dgm:t>
        <a:bodyPr/>
        <a:lstStyle/>
        <a:p>
          <a:r>
            <a:rPr lang="en-GB" dirty="0"/>
            <a:t>Edited to improve clarity </a:t>
          </a:r>
        </a:p>
      </dgm:t>
    </dgm:pt>
    <dgm:pt modelId="{2A7B4B26-C42F-A144-864B-4E4443FA864B}" type="parTrans" cxnId="{F0A66C75-753F-AE4A-9498-85DF15BEF3CD}">
      <dgm:prSet/>
      <dgm:spPr/>
      <dgm:t>
        <a:bodyPr/>
        <a:lstStyle/>
        <a:p>
          <a:endParaRPr lang="en-GB"/>
        </a:p>
      </dgm:t>
    </dgm:pt>
    <dgm:pt modelId="{3EB9E3E2-6ADB-A340-ADEC-478C9A3A03E0}" type="sibTrans" cxnId="{F0A66C75-753F-AE4A-9498-85DF15BEF3CD}">
      <dgm:prSet/>
      <dgm:spPr/>
      <dgm:t>
        <a:bodyPr/>
        <a:lstStyle/>
        <a:p>
          <a:endParaRPr lang="en-GB"/>
        </a:p>
      </dgm:t>
    </dgm:pt>
    <dgm:pt modelId="{203F8D81-1AD0-9C48-8D0C-A3E35E6D8883}">
      <dgm:prSet phldrT="[Text]"/>
      <dgm:spPr/>
      <dgm:t>
        <a:bodyPr/>
        <a:lstStyle/>
        <a:p>
          <a:r>
            <a:rPr lang="en-GB" dirty="0"/>
            <a:t>Currently with Eamonn</a:t>
          </a:r>
        </a:p>
      </dgm:t>
    </dgm:pt>
    <dgm:pt modelId="{5ED2A89C-B170-0440-96B6-D4BF6C67D3EA}" type="parTrans" cxnId="{BA27EC13-1B69-F342-90FE-AB3CFC398D20}">
      <dgm:prSet/>
      <dgm:spPr/>
      <dgm:t>
        <a:bodyPr/>
        <a:lstStyle/>
        <a:p>
          <a:endParaRPr lang="en-GB"/>
        </a:p>
      </dgm:t>
    </dgm:pt>
    <dgm:pt modelId="{04899C8D-F51A-9142-9F7C-265454ADB60B}" type="sibTrans" cxnId="{BA27EC13-1B69-F342-90FE-AB3CFC398D20}">
      <dgm:prSet/>
      <dgm:spPr/>
      <dgm:t>
        <a:bodyPr/>
        <a:lstStyle/>
        <a:p>
          <a:endParaRPr lang="en-GB"/>
        </a:p>
      </dgm:t>
    </dgm:pt>
    <dgm:pt modelId="{A50382D5-2FF7-794E-9938-30F7CE8535A8}">
      <dgm:prSet phldrT="[Text]"/>
      <dgm:spPr/>
      <dgm:t>
        <a:bodyPr/>
        <a:lstStyle/>
        <a:p>
          <a:r>
            <a:rPr lang="en-GB" dirty="0"/>
            <a:t>Project 3: GSK Avidity Barrier</a:t>
          </a:r>
        </a:p>
      </dgm:t>
    </dgm:pt>
    <dgm:pt modelId="{3665948A-B93A-AE45-9CAD-94FD38D26076}" type="parTrans" cxnId="{2756B091-49B3-C44B-B975-CFD83B3E69B6}">
      <dgm:prSet/>
      <dgm:spPr/>
      <dgm:t>
        <a:bodyPr/>
        <a:lstStyle/>
        <a:p>
          <a:endParaRPr lang="en-GB"/>
        </a:p>
      </dgm:t>
    </dgm:pt>
    <dgm:pt modelId="{508D64D3-A600-1B4E-8F56-70B8EC794AA1}" type="sibTrans" cxnId="{2756B091-49B3-C44B-B975-CFD83B3E69B6}">
      <dgm:prSet/>
      <dgm:spPr/>
      <dgm:t>
        <a:bodyPr/>
        <a:lstStyle/>
        <a:p>
          <a:endParaRPr lang="en-GB"/>
        </a:p>
      </dgm:t>
    </dgm:pt>
    <dgm:pt modelId="{BCD06CED-8857-CE4F-A3CE-860DDA08D6D6}">
      <dgm:prSet phldrT="[Text]"/>
      <dgm:spPr/>
      <dgm:t>
        <a:bodyPr/>
        <a:lstStyle/>
        <a:p>
          <a:r>
            <a:rPr lang="en-GB" dirty="0"/>
            <a:t>Awaiting experimental replicates</a:t>
          </a:r>
        </a:p>
      </dgm:t>
    </dgm:pt>
    <dgm:pt modelId="{F8173E98-9A29-824F-BB0A-87BAEB0A00F6}" type="parTrans" cxnId="{33E81EC2-FDC5-F146-8FF5-F2A2D04BBD24}">
      <dgm:prSet/>
      <dgm:spPr/>
      <dgm:t>
        <a:bodyPr/>
        <a:lstStyle/>
        <a:p>
          <a:endParaRPr lang="en-GB"/>
        </a:p>
      </dgm:t>
    </dgm:pt>
    <dgm:pt modelId="{7BEA5D9B-866E-EC42-A764-2279AC333C18}" type="sibTrans" cxnId="{33E81EC2-FDC5-F146-8FF5-F2A2D04BBD24}">
      <dgm:prSet/>
      <dgm:spPr/>
      <dgm:t>
        <a:bodyPr/>
        <a:lstStyle/>
        <a:p>
          <a:endParaRPr lang="en-GB"/>
        </a:p>
      </dgm:t>
    </dgm:pt>
    <dgm:pt modelId="{EF0AF856-36AA-AC43-B7DF-779435F3C5DA}">
      <dgm:prSet phldrT="[Text]"/>
      <dgm:spPr/>
      <dgm:t>
        <a:bodyPr/>
        <a:lstStyle/>
        <a:p>
          <a:r>
            <a:rPr lang="en-GB" dirty="0"/>
            <a:t>Manuscript draft in preparation</a:t>
          </a:r>
        </a:p>
      </dgm:t>
    </dgm:pt>
    <dgm:pt modelId="{FAE65D20-02DA-0F47-907B-F40D6563F42D}" type="parTrans" cxnId="{73F9AF9C-8FE6-AD4A-8A39-F9D3AAE8E2ED}">
      <dgm:prSet/>
      <dgm:spPr/>
      <dgm:t>
        <a:bodyPr/>
        <a:lstStyle/>
        <a:p>
          <a:endParaRPr lang="en-GB"/>
        </a:p>
      </dgm:t>
    </dgm:pt>
    <dgm:pt modelId="{2DFEA9F8-F0AF-9446-8244-2CF96D67F834}" type="sibTrans" cxnId="{73F9AF9C-8FE6-AD4A-8A39-F9D3AAE8E2ED}">
      <dgm:prSet/>
      <dgm:spPr/>
      <dgm:t>
        <a:bodyPr/>
        <a:lstStyle/>
        <a:p>
          <a:endParaRPr lang="en-GB"/>
        </a:p>
      </dgm:t>
    </dgm:pt>
    <dgm:pt modelId="{46E91C2E-9E5D-8E44-9F5A-0E74AF917C5E}">
      <dgm:prSet phldrT="[Text]"/>
      <dgm:spPr/>
      <dgm:t>
        <a:bodyPr/>
        <a:lstStyle/>
        <a:p>
          <a:r>
            <a:rPr lang="en-GB" dirty="0"/>
            <a:t>Project 4: GSK Bispecific Selectivity</a:t>
          </a:r>
        </a:p>
      </dgm:t>
    </dgm:pt>
    <dgm:pt modelId="{08727789-7F25-7448-A497-72ADF4A9B362}" type="parTrans" cxnId="{2C82C7BC-5664-214A-986F-04FCAE7D5277}">
      <dgm:prSet/>
      <dgm:spPr/>
      <dgm:t>
        <a:bodyPr/>
        <a:lstStyle/>
        <a:p>
          <a:endParaRPr lang="en-GB"/>
        </a:p>
      </dgm:t>
    </dgm:pt>
    <dgm:pt modelId="{88FA97F7-4498-1C46-A47A-620B22231A6B}" type="sibTrans" cxnId="{2C82C7BC-5664-214A-986F-04FCAE7D5277}">
      <dgm:prSet/>
      <dgm:spPr/>
      <dgm:t>
        <a:bodyPr/>
        <a:lstStyle/>
        <a:p>
          <a:endParaRPr lang="en-GB"/>
        </a:p>
      </dgm:t>
    </dgm:pt>
    <dgm:pt modelId="{D42A0EC3-8FD8-5D4D-A4DC-34A35639532C}">
      <dgm:prSet/>
      <dgm:spPr/>
      <dgm:t>
        <a:bodyPr/>
        <a:lstStyle/>
        <a:p>
          <a:r>
            <a:rPr lang="en-GB" dirty="0"/>
            <a:t>Project 5: Synapse Model</a:t>
          </a:r>
        </a:p>
      </dgm:t>
    </dgm:pt>
    <dgm:pt modelId="{5B01A5E1-32B6-D946-92B6-E38C16C378A6}" type="parTrans" cxnId="{2742A037-0715-5646-9131-659107D31FDC}">
      <dgm:prSet/>
      <dgm:spPr/>
      <dgm:t>
        <a:bodyPr/>
        <a:lstStyle/>
        <a:p>
          <a:endParaRPr lang="en-GB"/>
        </a:p>
      </dgm:t>
    </dgm:pt>
    <dgm:pt modelId="{4A27EB47-04E2-E84B-9AA0-511BE48AF9C0}" type="sibTrans" cxnId="{2742A037-0715-5646-9131-659107D31FDC}">
      <dgm:prSet/>
      <dgm:spPr/>
      <dgm:t>
        <a:bodyPr/>
        <a:lstStyle/>
        <a:p>
          <a:endParaRPr lang="en-GB"/>
        </a:p>
      </dgm:t>
    </dgm:pt>
    <dgm:pt modelId="{1C70EB7C-A143-F441-A791-66A145021FAC}">
      <dgm:prSet phldrT="[Text]"/>
      <dgm:spPr/>
      <dgm:t>
        <a:bodyPr/>
        <a:lstStyle/>
        <a:p>
          <a:r>
            <a:rPr lang="en-GB" dirty="0"/>
            <a:t>Awaiting data from Rachel</a:t>
          </a:r>
        </a:p>
      </dgm:t>
    </dgm:pt>
    <dgm:pt modelId="{FF2C6F69-3070-5241-A17E-D0DC10DEC8D1}" type="parTrans" cxnId="{1E213A91-D9F5-2D40-8275-5C0FD6D55BD5}">
      <dgm:prSet/>
      <dgm:spPr/>
      <dgm:t>
        <a:bodyPr/>
        <a:lstStyle/>
        <a:p>
          <a:endParaRPr lang="en-GB"/>
        </a:p>
      </dgm:t>
    </dgm:pt>
    <dgm:pt modelId="{9F8686AF-63BF-F44D-96AC-4A1D44105518}" type="sibTrans" cxnId="{1E213A91-D9F5-2D40-8275-5C0FD6D55BD5}">
      <dgm:prSet/>
      <dgm:spPr/>
      <dgm:t>
        <a:bodyPr/>
        <a:lstStyle/>
        <a:p>
          <a:endParaRPr lang="en-GB"/>
        </a:p>
      </dgm:t>
    </dgm:pt>
    <dgm:pt modelId="{7FBF146A-DC39-0D47-A11A-D67849E3808F}">
      <dgm:prSet phldrT="[Text]"/>
      <dgm:spPr/>
      <dgm:t>
        <a:bodyPr/>
        <a:lstStyle/>
        <a:p>
          <a:r>
            <a:rPr lang="en-GB" dirty="0"/>
            <a:t>Paper plan in place</a:t>
          </a:r>
        </a:p>
      </dgm:t>
    </dgm:pt>
    <dgm:pt modelId="{67A9FB92-B9CE-0E4A-8FE6-D3063E9F05EA}" type="parTrans" cxnId="{1ACF8E91-DCAF-6C4B-B74B-9B333F209B8C}">
      <dgm:prSet/>
      <dgm:spPr/>
      <dgm:t>
        <a:bodyPr/>
        <a:lstStyle/>
        <a:p>
          <a:endParaRPr lang="en-GB"/>
        </a:p>
      </dgm:t>
    </dgm:pt>
    <dgm:pt modelId="{CD6BE1FB-C9F3-F143-BE1F-E20A241213C8}" type="sibTrans" cxnId="{1ACF8E91-DCAF-6C4B-B74B-9B333F209B8C}">
      <dgm:prSet/>
      <dgm:spPr/>
      <dgm:t>
        <a:bodyPr/>
        <a:lstStyle/>
        <a:p>
          <a:endParaRPr lang="en-GB"/>
        </a:p>
      </dgm:t>
    </dgm:pt>
    <dgm:pt modelId="{2101B13D-C4BD-5B4E-9464-17DDAA3EFA13}">
      <dgm:prSet/>
      <dgm:spPr/>
      <dgm:t>
        <a:bodyPr/>
        <a:lstStyle/>
        <a:p>
          <a:r>
            <a:rPr lang="en-GB" dirty="0"/>
            <a:t>Linking number of trimers to response</a:t>
          </a:r>
        </a:p>
      </dgm:t>
    </dgm:pt>
    <dgm:pt modelId="{AC29C1AC-1405-534A-91A0-C7D14DD3B8F8}" type="parTrans" cxnId="{6D958385-E71B-A14A-9711-95822ADACB1C}">
      <dgm:prSet/>
      <dgm:spPr/>
      <dgm:t>
        <a:bodyPr/>
        <a:lstStyle/>
        <a:p>
          <a:endParaRPr lang="en-GB"/>
        </a:p>
      </dgm:t>
    </dgm:pt>
    <dgm:pt modelId="{1607DD7C-417C-3A4D-9083-21E25E92C5FF}" type="sibTrans" cxnId="{6D958385-E71B-A14A-9711-95822ADACB1C}">
      <dgm:prSet/>
      <dgm:spPr/>
      <dgm:t>
        <a:bodyPr/>
        <a:lstStyle/>
        <a:p>
          <a:endParaRPr lang="en-GB"/>
        </a:p>
      </dgm:t>
    </dgm:pt>
    <dgm:pt modelId="{3DE05909-090A-C545-8827-BF0909BC3BB2}">
      <dgm:prSet/>
      <dgm:spPr/>
      <dgm:t>
        <a:bodyPr/>
        <a:lstStyle/>
        <a:p>
          <a:r>
            <a:rPr lang="en-GB" dirty="0"/>
            <a:t>Mazor steric penalty factor verification</a:t>
          </a:r>
        </a:p>
      </dgm:t>
    </dgm:pt>
    <dgm:pt modelId="{44BAE232-DB8A-2F4D-AEEE-10C75362DAC3}" type="parTrans" cxnId="{038F0869-40AE-3F49-8D1E-115A40CC6716}">
      <dgm:prSet/>
      <dgm:spPr/>
      <dgm:t>
        <a:bodyPr/>
        <a:lstStyle/>
        <a:p>
          <a:endParaRPr lang="en-GB"/>
        </a:p>
      </dgm:t>
    </dgm:pt>
    <dgm:pt modelId="{675F2E06-E9F0-D14E-820D-DE7D9EACF0F3}" type="sibTrans" cxnId="{038F0869-40AE-3F49-8D1E-115A40CC6716}">
      <dgm:prSet/>
      <dgm:spPr/>
      <dgm:t>
        <a:bodyPr/>
        <a:lstStyle/>
        <a:p>
          <a:endParaRPr lang="en-GB"/>
        </a:p>
      </dgm:t>
    </dgm:pt>
    <dgm:pt modelId="{CEB2FF17-9134-094F-A09B-1F3F1402D1CE}" type="pres">
      <dgm:prSet presAssocID="{91051306-9A7C-D941-8860-308ABBDA5A0E}" presName="Name0" presStyleCnt="0">
        <dgm:presLayoutVars>
          <dgm:dir/>
          <dgm:animLvl val="lvl"/>
          <dgm:resizeHandles val="exact"/>
        </dgm:presLayoutVars>
      </dgm:prSet>
      <dgm:spPr/>
    </dgm:pt>
    <dgm:pt modelId="{0AAC6284-51DC-B342-AD1E-542131F67B42}" type="pres">
      <dgm:prSet presAssocID="{ECD26942-13F4-9B42-B65F-A02DF2FE62C4}" presName="composite" presStyleCnt="0"/>
      <dgm:spPr/>
    </dgm:pt>
    <dgm:pt modelId="{FAFC456A-FEA3-3947-824F-6399AF49E9A6}" type="pres">
      <dgm:prSet presAssocID="{ECD26942-13F4-9B42-B65F-A02DF2FE62C4}" presName="parTx" presStyleLbl="alignNode1" presStyleIdx="0" presStyleCnt="5">
        <dgm:presLayoutVars>
          <dgm:chMax val="0"/>
          <dgm:chPref val="0"/>
          <dgm:bulletEnabled val="1"/>
        </dgm:presLayoutVars>
      </dgm:prSet>
      <dgm:spPr/>
    </dgm:pt>
    <dgm:pt modelId="{9F698639-65F4-8F45-9EA2-DBCD001EE1A1}" type="pres">
      <dgm:prSet presAssocID="{ECD26942-13F4-9B42-B65F-A02DF2FE62C4}" presName="desTx" presStyleLbl="alignAccFollowNode1" presStyleIdx="0" presStyleCnt="5">
        <dgm:presLayoutVars>
          <dgm:bulletEnabled val="1"/>
        </dgm:presLayoutVars>
      </dgm:prSet>
      <dgm:spPr/>
    </dgm:pt>
    <dgm:pt modelId="{F6CF9178-E894-B84A-9822-1F1513116E62}" type="pres">
      <dgm:prSet presAssocID="{836C3BA5-BBD2-E54E-AC70-A2CC5D0592B5}" presName="space" presStyleCnt="0"/>
      <dgm:spPr/>
    </dgm:pt>
    <dgm:pt modelId="{8CCA7B5E-EE1B-9B4F-8A24-42B3A85F3582}" type="pres">
      <dgm:prSet presAssocID="{D533F917-FE6E-A347-A2D8-0182D238312A}" presName="composite" presStyleCnt="0"/>
      <dgm:spPr/>
    </dgm:pt>
    <dgm:pt modelId="{DB19D011-3AB5-B94E-8751-94D82566EE60}" type="pres">
      <dgm:prSet presAssocID="{D533F917-FE6E-A347-A2D8-0182D238312A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C5BD039E-A954-F74B-BB84-A82190836176}" type="pres">
      <dgm:prSet presAssocID="{D533F917-FE6E-A347-A2D8-0182D238312A}" presName="desTx" presStyleLbl="alignAccFollowNode1" presStyleIdx="1" presStyleCnt="5">
        <dgm:presLayoutVars>
          <dgm:bulletEnabled val="1"/>
        </dgm:presLayoutVars>
      </dgm:prSet>
      <dgm:spPr/>
    </dgm:pt>
    <dgm:pt modelId="{11923C6F-D534-514B-BBD9-A4E81911B1E7}" type="pres">
      <dgm:prSet presAssocID="{D354D511-D9BC-AE41-B506-A4E2F34C61CB}" presName="space" presStyleCnt="0"/>
      <dgm:spPr/>
    </dgm:pt>
    <dgm:pt modelId="{A2462262-FC5A-DF48-9031-9036986996A5}" type="pres">
      <dgm:prSet presAssocID="{A50382D5-2FF7-794E-9938-30F7CE8535A8}" presName="composite" presStyleCnt="0"/>
      <dgm:spPr/>
    </dgm:pt>
    <dgm:pt modelId="{00F2BAC4-A92F-094C-9BAD-553663EA913F}" type="pres">
      <dgm:prSet presAssocID="{A50382D5-2FF7-794E-9938-30F7CE8535A8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0C48B571-D374-0B48-8EB1-C32DCAA63755}" type="pres">
      <dgm:prSet presAssocID="{A50382D5-2FF7-794E-9938-30F7CE8535A8}" presName="desTx" presStyleLbl="alignAccFollowNode1" presStyleIdx="2" presStyleCnt="5">
        <dgm:presLayoutVars>
          <dgm:bulletEnabled val="1"/>
        </dgm:presLayoutVars>
      </dgm:prSet>
      <dgm:spPr/>
    </dgm:pt>
    <dgm:pt modelId="{ADCACEAD-673B-1243-9DC8-843D8836973F}" type="pres">
      <dgm:prSet presAssocID="{508D64D3-A600-1B4E-8F56-70B8EC794AA1}" presName="space" presStyleCnt="0"/>
      <dgm:spPr/>
    </dgm:pt>
    <dgm:pt modelId="{3DD23201-4C23-3D47-8B1C-529D2732382A}" type="pres">
      <dgm:prSet presAssocID="{46E91C2E-9E5D-8E44-9F5A-0E74AF917C5E}" presName="composite" presStyleCnt="0"/>
      <dgm:spPr/>
    </dgm:pt>
    <dgm:pt modelId="{4BC06351-21F4-C047-8986-9307E684A164}" type="pres">
      <dgm:prSet presAssocID="{46E91C2E-9E5D-8E44-9F5A-0E74AF917C5E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45A1ED2A-FC70-514F-8FAC-8091080815B7}" type="pres">
      <dgm:prSet presAssocID="{46E91C2E-9E5D-8E44-9F5A-0E74AF917C5E}" presName="desTx" presStyleLbl="alignAccFollowNode1" presStyleIdx="3" presStyleCnt="5">
        <dgm:presLayoutVars>
          <dgm:bulletEnabled val="1"/>
        </dgm:presLayoutVars>
      </dgm:prSet>
      <dgm:spPr/>
    </dgm:pt>
    <dgm:pt modelId="{CFAE8EAF-5B27-2845-AEA1-455B6C4385BF}" type="pres">
      <dgm:prSet presAssocID="{88FA97F7-4498-1C46-A47A-620B22231A6B}" presName="space" presStyleCnt="0"/>
      <dgm:spPr/>
    </dgm:pt>
    <dgm:pt modelId="{47AC2F8F-BEE9-604D-8B4B-821BC7B07690}" type="pres">
      <dgm:prSet presAssocID="{D42A0EC3-8FD8-5D4D-A4DC-34A35639532C}" presName="composite" presStyleCnt="0"/>
      <dgm:spPr/>
    </dgm:pt>
    <dgm:pt modelId="{C39D3D64-FBCF-F142-9EE7-B78EC47C6239}" type="pres">
      <dgm:prSet presAssocID="{D42A0EC3-8FD8-5D4D-A4DC-34A35639532C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495414F1-8F0C-2247-977A-8AF7F517584E}" type="pres">
      <dgm:prSet presAssocID="{D42A0EC3-8FD8-5D4D-A4DC-34A35639532C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D938FA00-5A85-F744-9EEF-3C348A00E263}" type="presOf" srcId="{3DE05909-090A-C545-8827-BF0909BC3BB2}" destId="{495414F1-8F0C-2247-977A-8AF7F517584E}" srcOrd="0" destOrd="1" presId="urn:microsoft.com/office/officeart/2005/8/layout/hList1"/>
    <dgm:cxn modelId="{ADB91713-3D6B-BB4E-B41B-5A53417BDF89}" srcId="{91051306-9A7C-D941-8860-308ABBDA5A0E}" destId="{ECD26942-13F4-9B42-B65F-A02DF2FE62C4}" srcOrd="0" destOrd="0" parTransId="{105C194C-9A19-EB43-B19E-E7EB6CBA66EA}" sibTransId="{836C3BA5-BBD2-E54E-AC70-A2CC5D0592B5}"/>
    <dgm:cxn modelId="{BA27EC13-1B69-F342-90FE-AB3CFC398D20}" srcId="{D533F917-FE6E-A347-A2D8-0182D238312A}" destId="{203F8D81-1AD0-9C48-8D0C-A3E35E6D8883}" srcOrd="1" destOrd="0" parTransId="{5ED2A89C-B170-0440-96B6-D4BF6C67D3EA}" sibTransId="{04899C8D-F51A-9142-9F7C-265454ADB60B}"/>
    <dgm:cxn modelId="{9106B626-29F4-EF47-8B2D-2E97A6868242}" type="presOf" srcId="{EF0AF856-36AA-AC43-B7DF-779435F3C5DA}" destId="{0C48B571-D374-0B48-8EB1-C32DCAA63755}" srcOrd="0" destOrd="1" presId="urn:microsoft.com/office/officeart/2005/8/layout/hList1"/>
    <dgm:cxn modelId="{57C7D135-517C-834C-B6C1-8F53486F0680}" type="presOf" srcId="{D42A0EC3-8FD8-5D4D-A4DC-34A35639532C}" destId="{C39D3D64-FBCF-F142-9EE7-B78EC47C6239}" srcOrd="0" destOrd="0" presId="urn:microsoft.com/office/officeart/2005/8/layout/hList1"/>
    <dgm:cxn modelId="{2742A037-0715-5646-9131-659107D31FDC}" srcId="{91051306-9A7C-D941-8860-308ABBDA5A0E}" destId="{D42A0EC3-8FD8-5D4D-A4DC-34A35639532C}" srcOrd="4" destOrd="0" parTransId="{5B01A5E1-32B6-D946-92B6-E38C16C378A6}" sibTransId="{4A27EB47-04E2-E84B-9AA0-511BE48AF9C0}"/>
    <dgm:cxn modelId="{9137CA3A-4FF5-1D4E-BE0D-D0EB366BBD08}" type="presOf" srcId="{1D4700C9-5CF6-2249-9B62-7ACED0540A15}" destId="{C5BD039E-A954-F74B-BB84-A82190836176}" srcOrd="0" destOrd="0" presId="urn:microsoft.com/office/officeart/2005/8/layout/hList1"/>
    <dgm:cxn modelId="{CB527545-4232-4247-A381-BA85F37A1131}" type="presOf" srcId="{1FA8E5B3-4983-384B-9282-69C614F87EDE}" destId="{9F698639-65F4-8F45-9EA2-DBCD001EE1A1}" srcOrd="0" destOrd="0" presId="urn:microsoft.com/office/officeart/2005/8/layout/hList1"/>
    <dgm:cxn modelId="{34DFE860-F343-CC42-9701-3EE069CDEAD3}" srcId="{91051306-9A7C-D941-8860-308ABBDA5A0E}" destId="{D533F917-FE6E-A347-A2D8-0182D238312A}" srcOrd="1" destOrd="0" parTransId="{34A76193-1B59-2A47-A380-98EB5EDB3DBC}" sibTransId="{D354D511-D9BC-AE41-B506-A4E2F34C61CB}"/>
    <dgm:cxn modelId="{038F0869-40AE-3F49-8D1E-115A40CC6716}" srcId="{D42A0EC3-8FD8-5D4D-A4DC-34A35639532C}" destId="{3DE05909-090A-C545-8827-BF0909BC3BB2}" srcOrd="1" destOrd="0" parTransId="{44BAE232-DB8A-2F4D-AEEE-10C75362DAC3}" sibTransId="{675F2E06-E9F0-D14E-820D-DE7D9EACF0F3}"/>
    <dgm:cxn modelId="{E8AA2772-7EC9-4C44-AAE2-C53961D20D05}" type="presOf" srcId="{91051306-9A7C-D941-8860-308ABBDA5A0E}" destId="{CEB2FF17-9134-094F-A09B-1F3F1402D1CE}" srcOrd="0" destOrd="0" presId="urn:microsoft.com/office/officeart/2005/8/layout/hList1"/>
    <dgm:cxn modelId="{F88FA972-D5AA-A740-95B6-1962ACA51FFA}" type="presOf" srcId="{46E91C2E-9E5D-8E44-9F5A-0E74AF917C5E}" destId="{4BC06351-21F4-C047-8986-9307E684A164}" srcOrd="0" destOrd="0" presId="urn:microsoft.com/office/officeart/2005/8/layout/hList1"/>
    <dgm:cxn modelId="{F0A66C75-753F-AE4A-9498-85DF15BEF3CD}" srcId="{D533F917-FE6E-A347-A2D8-0182D238312A}" destId="{1D4700C9-5CF6-2249-9B62-7ACED0540A15}" srcOrd="0" destOrd="0" parTransId="{2A7B4B26-C42F-A144-864B-4E4443FA864B}" sibTransId="{3EB9E3E2-6ADB-A340-ADEC-478C9A3A03E0}"/>
    <dgm:cxn modelId="{1AEB5578-E30A-2545-AB49-768EB07C9ADA}" type="presOf" srcId="{2101B13D-C4BD-5B4E-9464-17DDAA3EFA13}" destId="{495414F1-8F0C-2247-977A-8AF7F517584E}" srcOrd="0" destOrd="0" presId="urn:microsoft.com/office/officeart/2005/8/layout/hList1"/>
    <dgm:cxn modelId="{5950CC82-CD9A-BC41-8DA5-30BB51F16214}" type="presOf" srcId="{ECD26942-13F4-9B42-B65F-A02DF2FE62C4}" destId="{FAFC456A-FEA3-3947-824F-6399AF49E9A6}" srcOrd="0" destOrd="0" presId="urn:microsoft.com/office/officeart/2005/8/layout/hList1"/>
    <dgm:cxn modelId="{8F2B0185-FBF9-8149-B00D-A59F33781329}" type="presOf" srcId="{7FBF146A-DC39-0D47-A11A-D67849E3808F}" destId="{45A1ED2A-FC70-514F-8FAC-8091080815B7}" srcOrd="0" destOrd="1" presId="urn:microsoft.com/office/officeart/2005/8/layout/hList1"/>
    <dgm:cxn modelId="{6D958385-E71B-A14A-9711-95822ADACB1C}" srcId="{D42A0EC3-8FD8-5D4D-A4DC-34A35639532C}" destId="{2101B13D-C4BD-5B4E-9464-17DDAA3EFA13}" srcOrd="0" destOrd="0" parTransId="{AC29C1AC-1405-534A-91A0-C7D14DD3B8F8}" sibTransId="{1607DD7C-417C-3A4D-9083-21E25E92C5FF}"/>
    <dgm:cxn modelId="{1E213A91-D9F5-2D40-8275-5C0FD6D55BD5}" srcId="{46E91C2E-9E5D-8E44-9F5A-0E74AF917C5E}" destId="{1C70EB7C-A143-F441-A791-66A145021FAC}" srcOrd="0" destOrd="0" parTransId="{FF2C6F69-3070-5241-A17E-D0DC10DEC8D1}" sibTransId="{9F8686AF-63BF-F44D-96AC-4A1D44105518}"/>
    <dgm:cxn modelId="{1ACF8E91-DCAF-6C4B-B74B-9B333F209B8C}" srcId="{46E91C2E-9E5D-8E44-9F5A-0E74AF917C5E}" destId="{7FBF146A-DC39-0D47-A11A-D67849E3808F}" srcOrd="1" destOrd="0" parTransId="{67A9FB92-B9CE-0E4A-8FE6-D3063E9F05EA}" sibTransId="{CD6BE1FB-C9F3-F143-BE1F-E20A241213C8}"/>
    <dgm:cxn modelId="{2756B091-49B3-C44B-B975-CFD83B3E69B6}" srcId="{91051306-9A7C-D941-8860-308ABBDA5A0E}" destId="{A50382D5-2FF7-794E-9938-30F7CE8535A8}" srcOrd="2" destOrd="0" parTransId="{3665948A-B93A-AE45-9CAD-94FD38D26076}" sibTransId="{508D64D3-A600-1B4E-8F56-70B8EC794AA1}"/>
    <dgm:cxn modelId="{A47F2B93-62C6-0D47-8FE6-DAE667D6C466}" type="presOf" srcId="{203F8D81-1AD0-9C48-8D0C-A3E35E6D8883}" destId="{C5BD039E-A954-F74B-BB84-A82190836176}" srcOrd="0" destOrd="1" presId="urn:microsoft.com/office/officeart/2005/8/layout/hList1"/>
    <dgm:cxn modelId="{73F9AF9C-8FE6-AD4A-8A39-F9D3AAE8E2ED}" srcId="{A50382D5-2FF7-794E-9938-30F7CE8535A8}" destId="{EF0AF856-36AA-AC43-B7DF-779435F3C5DA}" srcOrd="1" destOrd="0" parTransId="{FAE65D20-02DA-0F47-907B-F40D6563F42D}" sibTransId="{2DFEA9F8-F0AF-9446-8244-2CF96D67F834}"/>
    <dgm:cxn modelId="{E2AC9AA0-8713-AE47-9D8C-1744DCCD3BCD}" type="presOf" srcId="{1C70EB7C-A143-F441-A791-66A145021FAC}" destId="{45A1ED2A-FC70-514F-8FAC-8091080815B7}" srcOrd="0" destOrd="0" presId="urn:microsoft.com/office/officeart/2005/8/layout/hList1"/>
    <dgm:cxn modelId="{2C82C7BC-5664-214A-986F-04FCAE7D5277}" srcId="{91051306-9A7C-D941-8860-308ABBDA5A0E}" destId="{46E91C2E-9E5D-8E44-9F5A-0E74AF917C5E}" srcOrd="3" destOrd="0" parTransId="{08727789-7F25-7448-A497-72ADF4A9B362}" sibTransId="{88FA97F7-4498-1C46-A47A-620B22231A6B}"/>
    <dgm:cxn modelId="{33E81EC2-FDC5-F146-8FF5-F2A2D04BBD24}" srcId="{A50382D5-2FF7-794E-9938-30F7CE8535A8}" destId="{BCD06CED-8857-CE4F-A3CE-860DDA08D6D6}" srcOrd="0" destOrd="0" parTransId="{F8173E98-9A29-824F-BB0A-87BAEB0A00F6}" sibTransId="{7BEA5D9B-866E-EC42-A764-2279AC333C18}"/>
    <dgm:cxn modelId="{8776BDDF-761B-C144-8D8C-26392960C642}" type="presOf" srcId="{D533F917-FE6E-A347-A2D8-0182D238312A}" destId="{DB19D011-3AB5-B94E-8751-94D82566EE60}" srcOrd="0" destOrd="0" presId="urn:microsoft.com/office/officeart/2005/8/layout/hList1"/>
    <dgm:cxn modelId="{C8AA8EEC-96D5-2F40-9CC0-9DBE9A2E8B67}" type="presOf" srcId="{BCD06CED-8857-CE4F-A3CE-860DDA08D6D6}" destId="{0C48B571-D374-0B48-8EB1-C32DCAA63755}" srcOrd="0" destOrd="0" presId="urn:microsoft.com/office/officeart/2005/8/layout/hList1"/>
    <dgm:cxn modelId="{B7F27BEF-1B6B-F144-9F7C-34243624E80A}" srcId="{ECD26942-13F4-9B42-B65F-A02DF2FE62C4}" destId="{1FA8E5B3-4983-384B-9282-69C614F87EDE}" srcOrd="0" destOrd="0" parTransId="{24B4666D-598D-7549-8A2D-8D0A4ACD50F4}" sibTransId="{090E2061-12D1-4A43-984F-B7221DC7EC42}"/>
    <dgm:cxn modelId="{56A5ADFB-8950-A74C-83D2-CFFED3251891}" type="presOf" srcId="{A50382D5-2FF7-794E-9938-30F7CE8535A8}" destId="{00F2BAC4-A92F-094C-9BAD-553663EA913F}" srcOrd="0" destOrd="0" presId="urn:microsoft.com/office/officeart/2005/8/layout/hList1"/>
    <dgm:cxn modelId="{24BFCCE7-FC04-7D4F-81BF-EA2FBE731219}" type="presParOf" srcId="{CEB2FF17-9134-094F-A09B-1F3F1402D1CE}" destId="{0AAC6284-51DC-B342-AD1E-542131F67B42}" srcOrd="0" destOrd="0" presId="urn:microsoft.com/office/officeart/2005/8/layout/hList1"/>
    <dgm:cxn modelId="{87A8D05D-AFF0-8840-90E0-AB7FED98EBA8}" type="presParOf" srcId="{0AAC6284-51DC-B342-AD1E-542131F67B42}" destId="{FAFC456A-FEA3-3947-824F-6399AF49E9A6}" srcOrd="0" destOrd="0" presId="urn:microsoft.com/office/officeart/2005/8/layout/hList1"/>
    <dgm:cxn modelId="{A2BD6E86-304E-AF4F-B0F8-E5F776D6DDBB}" type="presParOf" srcId="{0AAC6284-51DC-B342-AD1E-542131F67B42}" destId="{9F698639-65F4-8F45-9EA2-DBCD001EE1A1}" srcOrd="1" destOrd="0" presId="urn:microsoft.com/office/officeart/2005/8/layout/hList1"/>
    <dgm:cxn modelId="{ADDBE481-6F8E-A241-94BA-63A4EBFDD732}" type="presParOf" srcId="{CEB2FF17-9134-094F-A09B-1F3F1402D1CE}" destId="{F6CF9178-E894-B84A-9822-1F1513116E62}" srcOrd="1" destOrd="0" presId="urn:microsoft.com/office/officeart/2005/8/layout/hList1"/>
    <dgm:cxn modelId="{A64E04EB-1C05-A746-A038-9DB529803B24}" type="presParOf" srcId="{CEB2FF17-9134-094F-A09B-1F3F1402D1CE}" destId="{8CCA7B5E-EE1B-9B4F-8A24-42B3A85F3582}" srcOrd="2" destOrd="0" presId="urn:microsoft.com/office/officeart/2005/8/layout/hList1"/>
    <dgm:cxn modelId="{5A4B019C-E58F-0947-B657-DF49B2A11880}" type="presParOf" srcId="{8CCA7B5E-EE1B-9B4F-8A24-42B3A85F3582}" destId="{DB19D011-3AB5-B94E-8751-94D82566EE60}" srcOrd="0" destOrd="0" presId="urn:microsoft.com/office/officeart/2005/8/layout/hList1"/>
    <dgm:cxn modelId="{93A51473-91D6-CB4D-B0C3-2293A43F8469}" type="presParOf" srcId="{8CCA7B5E-EE1B-9B4F-8A24-42B3A85F3582}" destId="{C5BD039E-A954-F74B-BB84-A82190836176}" srcOrd="1" destOrd="0" presId="urn:microsoft.com/office/officeart/2005/8/layout/hList1"/>
    <dgm:cxn modelId="{0B4AE90A-5D2C-534A-AECD-C30B67026D90}" type="presParOf" srcId="{CEB2FF17-9134-094F-A09B-1F3F1402D1CE}" destId="{11923C6F-D534-514B-BBD9-A4E81911B1E7}" srcOrd="3" destOrd="0" presId="urn:microsoft.com/office/officeart/2005/8/layout/hList1"/>
    <dgm:cxn modelId="{4FC2FBD2-C13B-B44F-856A-05DCDC0BC806}" type="presParOf" srcId="{CEB2FF17-9134-094F-A09B-1F3F1402D1CE}" destId="{A2462262-FC5A-DF48-9031-9036986996A5}" srcOrd="4" destOrd="0" presId="urn:microsoft.com/office/officeart/2005/8/layout/hList1"/>
    <dgm:cxn modelId="{7C5E37EF-6B1D-D94D-9726-3C74A2C7B3A0}" type="presParOf" srcId="{A2462262-FC5A-DF48-9031-9036986996A5}" destId="{00F2BAC4-A92F-094C-9BAD-553663EA913F}" srcOrd="0" destOrd="0" presId="urn:microsoft.com/office/officeart/2005/8/layout/hList1"/>
    <dgm:cxn modelId="{5B5291E9-72A3-B643-B4A6-00A37DB5B785}" type="presParOf" srcId="{A2462262-FC5A-DF48-9031-9036986996A5}" destId="{0C48B571-D374-0B48-8EB1-C32DCAA63755}" srcOrd="1" destOrd="0" presId="urn:microsoft.com/office/officeart/2005/8/layout/hList1"/>
    <dgm:cxn modelId="{1F651DA2-B486-204F-86D6-C07677A99F3E}" type="presParOf" srcId="{CEB2FF17-9134-094F-A09B-1F3F1402D1CE}" destId="{ADCACEAD-673B-1243-9DC8-843D8836973F}" srcOrd="5" destOrd="0" presId="urn:microsoft.com/office/officeart/2005/8/layout/hList1"/>
    <dgm:cxn modelId="{276CFFEB-62F9-3A49-AC69-81C77A1F32A2}" type="presParOf" srcId="{CEB2FF17-9134-094F-A09B-1F3F1402D1CE}" destId="{3DD23201-4C23-3D47-8B1C-529D2732382A}" srcOrd="6" destOrd="0" presId="urn:microsoft.com/office/officeart/2005/8/layout/hList1"/>
    <dgm:cxn modelId="{7DD4E2CE-B306-C94F-BD32-36C5427590A2}" type="presParOf" srcId="{3DD23201-4C23-3D47-8B1C-529D2732382A}" destId="{4BC06351-21F4-C047-8986-9307E684A164}" srcOrd="0" destOrd="0" presId="urn:microsoft.com/office/officeart/2005/8/layout/hList1"/>
    <dgm:cxn modelId="{C9215F9E-0825-7A48-B461-5361A87F7325}" type="presParOf" srcId="{3DD23201-4C23-3D47-8B1C-529D2732382A}" destId="{45A1ED2A-FC70-514F-8FAC-8091080815B7}" srcOrd="1" destOrd="0" presId="urn:microsoft.com/office/officeart/2005/8/layout/hList1"/>
    <dgm:cxn modelId="{839CC853-3DF8-3D47-947F-92D74E04D2C7}" type="presParOf" srcId="{CEB2FF17-9134-094F-A09B-1F3F1402D1CE}" destId="{CFAE8EAF-5B27-2845-AEA1-455B6C4385BF}" srcOrd="7" destOrd="0" presId="urn:microsoft.com/office/officeart/2005/8/layout/hList1"/>
    <dgm:cxn modelId="{C63995A9-F2DD-9F4E-B51A-C74C07C20E9B}" type="presParOf" srcId="{CEB2FF17-9134-094F-A09B-1F3F1402D1CE}" destId="{47AC2F8F-BEE9-604D-8B4B-821BC7B07690}" srcOrd="8" destOrd="0" presId="urn:microsoft.com/office/officeart/2005/8/layout/hList1"/>
    <dgm:cxn modelId="{B4504A60-C18A-A14F-A01E-ADCF77AF1205}" type="presParOf" srcId="{47AC2F8F-BEE9-604D-8B4B-821BC7B07690}" destId="{C39D3D64-FBCF-F142-9EE7-B78EC47C6239}" srcOrd="0" destOrd="0" presId="urn:microsoft.com/office/officeart/2005/8/layout/hList1"/>
    <dgm:cxn modelId="{B182A87F-CF8F-FE46-ACFD-4AEE12AA726C}" type="presParOf" srcId="{47AC2F8F-BEE9-604D-8B4B-821BC7B07690}" destId="{495414F1-8F0C-2247-977A-8AF7F517584E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FC456A-FEA3-3947-824F-6399AF49E9A6}">
      <dsp:nvSpPr>
        <dsp:cNvPr id="0" name=""/>
        <dsp:cNvSpPr/>
      </dsp:nvSpPr>
      <dsp:spPr>
        <a:xfrm>
          <a:off x="4929" y="1048673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1: First Paper</a:t>
          </a:r>
        </a:p>
      </dsp:txBody>
      <dsp:txXfrm>
        <a:off x="4929" y="1048673"/>
        <a:ext cx="1889521" cy="755808"/>
      </dsp:txXfrm>
    </dsp:sp>
    <dsp:sp modelId="{9F698639-65F4-8F45-9EA2-DBCD001EE1A1}">
      <dsp:nvSpPr>
        <dsp:cNvPr id="0" name=""/>
        <dsp:cNvSpPr/>
      </dsp:nvSpPr>
      <dsp:spPr>
        <a:xfrm>
          <a:off x="4929" y="1804481"/>
          <a:ext cx="1889521" cy="14981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Submitted</a:t>
          </a:r>
        </a:p>
      </dsp:txBody>
      <dsp:txXfrm>
        <a:off x="4929" y="1804481"/>
        <a:ext cx="1889521" cy="1498182"/>
      </dsp:txXfrm>
    </dsp:sp>
    <dsp:sp modelId="{DB19D011-3AB5-B94E-8751-94D82566EE60}">
      <dsp:nvSpPr>
        <dsp:cNvPr id="0" name=""/>
        <dsp:cNvSpPr/>
      </dsp:nvSpPr>
      <dsp:spPr>
        <a:xfrm>
          <a:off x="2158984" y="1048673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2: </a:t>
          </a:r>
          <a:r>
            <a:rPr lang="en-GB" sz="1500" kern="1200" dirty="0" err="1"/>
            <a:t>Asymptotics</a:t>
          </a:r>
          <a:r>
            <a:rPr lang="en-GB" sz="1500" kern="1200" dirty="0"/>
            <a:t> Paper</a:t>
          </a:r>
        </a:p>
      </dsp:txBody>
      <dsp:txXfrm>
        <a:off x="2158984" y="1048673"/>
        <a:ext cx="1889521" cy="755808"/>
      </dsp:txXfrm>
    </dsp:sp>
    <dsp:sp modelId="{C5BD039E-A954-F74B-BB84-A82190836176}">
      <dsp:nvSpPr>
        <dsp:cNvPr id="0" name=""/>
        <dsp:cNvSpPr/>
      </dsp:nvSpPr>
      <dsp:spPr>
        <a:xfrm>
          <a:off x="2158984" y="1804481"/>
          <a:ext cx="1889521" cy="14981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Edited to improve clarity 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Currently with Eamonn</a:t>
          </a:r>
        </a:p>
      </dsp:txBody>
      <dsp:txXfrm>
        <a:off x="2158984" y="1804481"/>
        <a:ext cx="1889521" cy="1498182"/>
      </dsp:txXfrm>
    </dsp:sp>
    <dsp:sp modelId="{00F2BAC4-A92F-094C-9BAD-553663EA913F}">
      <dsp:nvSpPr>
        <dsp:cNvPr id="0" name=""/>
        <dsp:cNvSpPr/>
      </dsp:nvSpPr>
      <dsp:spPr>
        <a:xfrm>
          <a:off x="4313039" y="1048673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3: GSK Avidity Barrier</a:t>
          </a:r>
        </a:p>
      </dsp:txBody>
      <dsp:txXfrm>
        <a:off x="4313039" y="1048673"/>
        <a:ext cx="1889521" cy="755808"/>
      </dsp:txXfrm>
    </dsp:sp>
    <dsp:sp modelId="{0C48B571-D374-0B48-8EB1-C32DCAA63755}">
      <dsp:nvSpPr>
        <dsp:cNvPr id="0" name=""/>
        <dsp:cNvSpPr/>
      </dsp:nvSpPr>
      <dsp:spPr>
        <a:xfrm>
          <a:off x="4313039" y="1804481"/>
          <a:ext cx="1889521" cy="14981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Awaiting experimental replicates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Manuscript draft in preparation</a:t>
          </a:r>
        </a:p>
      </dsp:txBody>
      <dsp:txXfrm>
        <a:off x="4313039" y="1804481"/>
        <a:ext cx="1889521" cy="1498182"/>
      </dsp:txXfrm>
    </dsp:sp>
    <dsp:sp modelId="{4BC06351-21F4-C047-8986-9307E684A164}">
      <dsp:nvSpPr>
        <dsp:cNvPr id="0" name=""/>
        <dsp:cNvSpPr/>
      </dsp:nvSpPr>
      <dsp:spPr>
        <a:xfrm>
          <a:off x="6467094" y="1048673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4: GSK Bispecific Selectivity</a:t>
          </a:r>
        </a:p>
      </dsp:txBody>
      <dsp:txXfrm>
        <a:off x="6467094" y="1048673"/>
        <a:ext cx="1889521" cy="755808"/>
      </dsp:txXfrm>
    </dsp:sp>
    <dsp:sp modelId="{45A1ED2A-FC70-514F-8FAC-8091080815B7}">
      <dsp:nvSpPr>
        <dsp:cNvPr id="0" name=""/>
        <dsp:cNvSpPr/>
      </dsp:nvSpPr>
      <dsp:spPr>
        <a:xfrm>
          <a:off x="6467094" y="1804481"/>
          <a:ext cx="1889521" cy="14981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Awaiting data from Rachel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Paper plan in place</a:t>
          </a:r>
        </a:p>
      </dsp:txBody>
      <dsp:txXfrm>
        <a:off x="6467094" y="1804481"/>
        <a:ext cx="1889521" cy="1498182"/>
      </dsp:txXfrm>
    </dsp:sp>
    <dsp:sp modelId="{C39D3D64-FBCF-F142-9EE7-B78EC47C6239}">
      <dsp:nvSpPr>
        <dsp:cNvPr id="0" name=""/>
        <dsp:cNvSpPr/>
      </dsp:nvSpPr>
      <dsp:spPr>
        <a:xfrm>
          <a:off x="8621148" y="1048673"/>
          <a:ext cx="1889521" cy="75580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Project 5: Synapse Model</a:t>
          </a:r>
        </a:p>
      </dsp:txBody>
      <dsp:txXfrm>
        <a:off x="8621148" y="1048673"/>
        <a:ext cx="1889521" cy="755808"/>
      </dsp:txXfrm>
    </dsp:sp>
    <dsp:sp modelId="{495414F1-8F0C-2247-977A-8AF7F517584E}">
      <dsp:nvSpPr>
        <dsp:cNvPr id="0" name=""/>
        <dsp:cNvSpPr/>
      </dsp:nvSpPr>
      <dsp:spPr>
        <a:xfrm>
          <a:off x="8621148" y="1804481"/>
          <a:ext cx="1889521" cy="149818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Linking number of trimers to response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500" kern="1200" dirty="0"/>
            <a:t>Mazor steric penalty factor verification</a:t>
          </a:r>
        </a:p>
      </dsp:txBody>
      <dsp:txXfrm>
        <a:off x="8621148" y="1804481"/>
        <a:ext cx="1889521" cy="14981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9C574-B00E-145B-A8FC-8B2BA8693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7B5347-1044-BFF4-45BD-83AF45670B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CD953-968B-6F0D-AF2E-7490CA562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4D207-8F44-27BC-D4BD-36DB2A1F4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7432F-2C3C-94AB-00C8-7CF46BC87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61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A1B51-AA27-DE2D-3EAE-2EC204E92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BA7BC2-9335-FC58-9F08-91D919ABCF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D2319C-B6B6-87FF-301B-1B86564304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70293-4E03-482D-4B24-3AE476AF0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B155F-598B-49E0-356B-0B9597E512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7180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15F140-744E-27F4-51B2-8682BA97DF8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925788-9192-8795-F2AB-BB84470CB4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1DE9CD-4CD1-78CA-F0C3-DD5D1BDB6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3EE4EC-5B5E-D71F-9A5A-A635D7322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BF2A06-50ED-E4A0-5DD0-A20322360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501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BA2FB-C1BB-5665-9139-C529EC4BC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5515D-E4F0-4E4F-9C17-7512F5CC5A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AA62E-7101-A75D-74B9-370C923AD7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7DAE5-183C-F01F-A080-31B6A603E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C5E67F-1C72-D4B0-B3F1-7E901C72F4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698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FE625-FF6F-118A-8B81-14E5BAEE6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6553F-E133-5E52-1199-782CEAF660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E2D6DA-D2D6-554A-923F-08B52FCB0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7D2C04-586E-B274-BE12-1C92C8D1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3794E0-9F4A-16EB-C58E-820E962B9D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504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D1103-A073-4A32-D255-DF0872E62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076B5-CB03-E52C-3170-0275D8B4FA7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6EC4D-6F4D-EF9B-5F4C-223EA0D905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3C9CD-F48D-7785-60C2-E2976EB9E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1819F-C723-0231-5195-E39012173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E4A7C1-3676-FCE0-6C7C-232CAF1F5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344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F486B-A2BB-F98D-65C5-C26B1220D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826647-7BBB-C6EF-194E-09F9051ABB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F07170-88D9-F4CE-93B8-38C92360D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2EF404-8083-64C0-6FB8-97568C3532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31599DA-4D89-3F70-CA50-7D64003379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5A17217-40C3-1631-88DA-D18DB6DBCE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FCCD25-A254-657F-8D5E-C85EC1AA0C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F4F2C0C-7849-00E8-8CCC-D4F944363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3897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EC534-1BE1-744B-9369-A4F670DC9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2CBCD-0F0F-508F-681A-FBC308D00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51CFB5-9D58-1930-B3ED-14E185ABE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F7DDD-D2B3-8131-507F-E67FC6EF4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33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AC627F-45E2-6C04-B775-30C88911F8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BC73C4-DF60-2D4C-0F09-51D5550BF1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E6AB08-6C81-449C-DE4C-C6E70503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1690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15952-0A68-DE6A-C391-3CFAD9BAD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D6C0F-B8BB-3AFE-6CB8-584FB24FE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C96E8A-B0FE-8B12-7C5C-8181AF7303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4F0ECC-CA2A-9696-6837-A3E1CBC04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7608D-862B-66B6-0784-A951DB737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D692E-FC21-A67E-43DC-EA6FB57B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9013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024271-2640-4FF1-4864-C46A91C326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FB84B-E9FE-C930-0F33-FE45469EEDE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A2554B-2599-629D-9551-029A1BBF0A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5CC253-3B63-3B29-18CA-C0B2FEF5A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BE47C-380B-5DD5-856E-C9162E4B2E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DFF5D0-4484-7D12-018B-2BF627CCC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690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4D2A21-995C-6D6A-B27D-DCA9AF8E33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B13C3A-1674-5037-9866-24B19E1DF4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A91674-5C50-782B-E528-317FA87E6D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1C385A0-AE2D-E64C-952D-751F865D2BD2}" type="datetimeFigureOut">
              <a:rPr lang="en-US" smtClean="0"/>
              <a:t>10/11/24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ED1E4-F10E-FCD4-73A7-95AC293D36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CEF804-19AC-574E-6313-D9DE9BFB6A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4C41FC-33DB-494A-8C8A-816F4D76A9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221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40383-F0C1-8357-8BCD-D06546A07E6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3EF40-36C5-DFBB-1868-425AC66504E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11/10/24</a:t>
            </a:r>
          </a:p>
        </p:txBody>
      </p:sp>
    </p:spTree>
    <p:extLst>
      <p:ext uri="{BB962C8B-B14F-4D97-AF65-F5344CB8AC3E}">
        <p14:creationId xmlns:p14="http://schemas.microsoft.com/office/powerpoint/2010/main" val="218524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ell&#10;&#10;Description automatically generated">
            <a:extLst>
              <a:ext uri="{FF2B5EF4-FFF2-40B4-BE49-F238E27FC236}">
                <a16:creationId xmlns:a16="http://schemas.microsoft.com/office/drawing/2014/main" id="{AD513F38-542F-0D40-0247-51D94EC5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59" y="3572206"/>
            <a:ext cx="1798619" cy="1348964"/>
          </a:xfrm>
          <a:prstGeom prst="rect">
            <a:avLst/>
          </a:prstGeom>
        </p:spPr>
      </p:pic>
      <p:pic>
        <p:nvPicPr>
          <p:cNvPr id="5" name="Picture 4" descr="A graph of a cell&#10;&#10;Description automatically generated">
            <a:extLst>
              <a:ext uri="{FF2B5EF4-FFF2-40B4-BE49-F238E27FC236}">
                <a16:creationId xmlns:a16="http://schemas.microsoft.com/office/drawing/2014/main" id="{F030F0AD-CF7C-9C9D-FF47-22B9152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2" y="3640651"/>
            <a:ext cx="1798619" cy="1348964"/>
          </a:xfrm>
          <a:prstGeom prst="rect">
            <a:avLst/>
          </a:prstGeom>
        </p:spPr>
      </p:pic>
      <p:pic>
        <p:nvPicPr>
          <p:cNvPr id="7" name="Picture 6" descr="A graph of a cell&#10;&#10;Description automatically generated">
            <a:extLst>
              <a:ext uri="{FF2B5EF4-FFF2-40B4-BE49-F238E27FC236}">
                <a16:creationId xmlns:a16="http://schemas.microsoft.com/office/drawing/2014/main" id="{1FEAC9AF-5D03-FA4B-C89E-98D7E54F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662" y="3572206"/>
            <a:ext cx="1798619" cy="1348964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BA8B89F5-1A21-7020-BF63-169E5F4E4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84" y="5186382"/>
            <a:ext cx="1798619" cy="1348964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">
            <a:extLst>
              <a:ext uri="{FF2B5EF4-FFF2-40B4-BE49-F238E27FC236}">
                <a16:creationId xmlns:a16="http://schemas.microsoft.com/office/drawing/2014/main" id="{28124259-F4C2-8CC8-BD41-9FE0898D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365" y="3572206"/>
            <a:ext cx="1798619" cy="1348964"/>
          </a:xfrm>
          <a:prstGeom prst="rect">
            <a:avLst/>
          </a:prstGeom>
        </p:spPr>
      </p:pic>
      <p:pic>
        <p:nvPicPr>
          <p:cNvPr id="13" name="Picture 1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66F30E85-DA70-9CC8-1F52-08257EBE5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9" y="1908371"/>
            <a:ext cx="1798619" cy="1348964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33606E6F-2E99-3B6C-BAEA-17DC2FB3B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203" y="1908371"/>
            <a:ext cx="1798619" cy="1348964"/>
          </a:xfrm>
          <a:prstGeom prst="rect">
            <a:avLst/>
          </a:prstGeom>
        </p:spPr>
      </p:pic>
      <p:pic>
        <p:nvPicPr>
          <p:cNvPr id="17" name="Picture 1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0346CAF-E1A4-49A7-BE2D-5FFD9F8DF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706" y="1907745"/>
            <a:ext cx="1798619" cy="1348964"/>
          </a:xfrm>
          <a:prstGeom prst="rect">
            <a:avLst/>
          </a:prstGeom>
        </p:spPr>
      </p:pic>
      <p:pic>
        <p:nvPicPr>
          <p:cNvPr id="19" name="Picture 18" descr="A graph of a cell&#10;&#10;Description automatically generated">
            <a:extLst>
              <a:ext uri="{FF2B5EF4-FFF2-40B4-BE49-F238E27FC236}">
                <a16:creationId xmlns:a16="http://schemas.microsoft.com/office/drawing/2014/main" id="{C04B2E1B-E292-CCFB-87CC-5E5E17C4E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7020" y="338072"/>
            <a:ext cx="1798619" cy="1348964"/>
          </a:xfrm>
          <a:prstGeom prst="rect">
            <a:avLst/>
          </a:prstGeom>
        </p:spPr>
      </p:pic>
      <p:pic>
        <p:nvPicPr>
          <p:cNvPr id="21" name="Picture 20" descr="A graph of a cell&#10;&#10;Description automatically generated">
            <a:extLst>
              <a:ext uri="{FF2B5EF4-FFF2-40B4-BE49-F238E27FC236}">
                <a16:creationId xmlns:a16="http://schemas.microsoft.com/office/drawing/2014/main" id="{4BAD4A43-F5F8-FB6E-09BD-B3E4A5016C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100" y="1907745"/>
            <a:ext cx="1798619" cy="1348964"/>
          </a:xfrm>
          <a:prstGeom prst="rect">
            <a:avLst/>
          </a:prstGeom>
        </p:spPr>
      </p:pic>
      <p:pic>
        <p:nvPicPr>
          <p:cNvPr id="23" name="Picture 2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06AC5D1-D80F-88EC-A1C8-DD85C82DF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21" y="1917205"/>
            <a:ext cx="1798619" cy="1348964"/>
          </a:xfrm>
          <a:prstGeom prst="rect">
            <a:avLst/>
          </a:prstGeom>
        </p:spPr>
      </p:pic>
      <p:pic>
        <p:nvPicPr>
          <p:cNvPr id="25" name="Picture 2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1141E68-0A11-B6F2-0244-E24C718DF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709" y="322654"/>
            <a:ext cx="1798619" cy="1348964"/>
          </a:xfrm>
          <a:prstGeom prst="rect">
            <a:avLst/>
          </a:prstGeom>
        </p:spPr>
      </p:pic>
      <p:pic>
        <p:nvPicPr>
          <p:cNvPr id="27" name="Picture 2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BAD01A6-A86B-F950-0865-21E89FEA73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101" y="322654"/>
            <a:ext cx="1798619" cy="1348964"/>
          </a:xfrm>
          <a:prstGeom prst="rect">
            <a:avLst/>
          </a:prstGeom>
        </p:spPr>
      </p:pic>
      <p:pic>
        <p:nvPicPr>
          <p:cNvPr id="29" name="Picture 2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FCF4FE4-20C5-29DA-9DF5-E691155A64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7794" y="5186382"/>
            <a:ext cx="1798619" cy="1348964"/>
          </a:xfrm>
          <a:prstGeom prst="rect">
            <a:avLst/>
          </a:prstGeom>
        </p:spPr>
      </p:pic>
      <p:pic>
        <p:nvPicPr>
          <p:cNvPr id="31" name="Picture 3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D1710C1-F63E-8210-DD9A-B312B451C5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60" y="5186382"/>
            <a:ext cx="1798619" cy="1348964"/>
          </a:xfrm>
          <a:prstGeom prst="rect">
            <a:avLst/>
          </a:prstGeom>
        </p:spPr>
      </p:pic>
      <p:pic>
        <p:nvPicPr>
          <p:cNvPr id="33" name="Picture 3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4B8F375-1D8F-2ECA-CFA2-A024F76DB4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872" y="5186382"/>
            <a:ext cx="1798619" cy="1348964"/>
          </a:xfrm>
          <a:prstGeom prst="rect">
            <a:avLst/>
          </a:prstGeom>
        </p:spPr>
      </p:pic>
      <p:pic>
        <p:nvPicPr>
          <p:cNvPr id="35" name="Picture 3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98D1B970-9A30-A594-37D4-EE51899960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321" y="322654"/>
            <a:ext cx="1798619" cy="1348964"/>
          </a:xfrm>
          <a:prstGeom prst="rect">
            <a:avLst/>
          </a:prstGeom>
        </p:spPr>
      </p:pic>
      <p:pic>
        <p:nvPicPr>
          <p:cNvPr id="37" name="Picture 3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D8324EF-A433-C811-C556-B66325B703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9362" y="338072"/>
            <a:ext cx="1798619" cy="1348964"/>
          </a:xfrm>
          <a:prstGeom prst="rect">
            <a:avLst/>
          </a:prstGeom>
        </p:spPr>
      </p:pic>
      <p:pic>
        <p:nvPicPr>
          <p:cNvPr id="39" name="Picture 38" descr="A graph of a cell&#10;&#10;Description automatically generated">
            <a:extLst>
              <a:ext uri="{FF2B5EF4-FFF2-40B4-BE49-F238E27FC236}">
                <a16:creationId xmlns:a16="http://schemas.microsoft.com/office/drawing/2014/main" id="{121EE1E3-474F-1664-BCD8-5025FD32F8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321" y="3640651"/>
            <a:ext cx="1798619" cy="13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12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9F69C-A248-0B6C-0F6E-D411FA327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Synapse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5B2744-C660-E795-B00F-6C8F3FCB0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2237424"/>
            <a:ext cx="5176838" cy="3623786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DDCDDC1B-37EF-2835-C86C-4E3ADCA21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331" y="2363392"/>
            <a:ext cx="5294582" cy="3371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6543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06B00449-170A-FE0D-33C6-45400D6A1855}"/>
              </a:ext>
            </a:extLst>
          </p:cNvPr>
          <p:cNvSpPr txBox="1"/>
          <p:nvPr/>
        </p:nvSpPr>
        <p:spPr>
          <a:xfrm>
            <a:off x="316729" y="153137"/>
            <a:ext cx="115574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Decreasing Reaction Rate for A20 binding A21 Reproduces Mazor Behavior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34C7B5-2B7A-44E9-1881-9105B60B4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433" y="1289138"/>
            <a:ext cx="5576135" cy="42365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2888B0-DB18-C28A-9FC1-E8E3D79BF3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91" y="1247521"/>
            <a:ext cx="5767607" cy="438199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D96D832-63BB-E2F1-6135-E65A310047FC}"/>
              </a:ext>
            </a:extLst>
          </p:cNvPr>
          <p:cNvSpPr txBox="1"/>
          <p:nvPr/>
        </p:nvSpPr>
        <p:spPr>
          <a:xfrm>
            <a:off x="8486081" y="5629516"/>
            <a:ext cx="1258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K5/100000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0A0285-AAE3-B08E-A3F0-7D96C490607B}"/>
              </a:ext>
            </a:extLst>
          </p:cNvPr>
          <p:cNvSpPr txBox="1"/>
          <p:nvPr/>
        </p:nvSpPr>
        <p:spPr>
          <a:xfrm>
            <a:off x="5343896" y="6258296"/>
            <a:ext cx="1520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Fc_tot</a:t>
            </a:r>
            <a:r>
              <a:rPr lang="en-US" dirty="0"/>
              <a:t> = 10^5</a:t>
            </a:r>
          </a:p>
        </p:txBody>
      </p:sp>
    </p:spTree>
    <p:extLst>
      <p:ext uri="{BB962C8B-B14F-4D97-AF65-F5344CB8AC3E}">
        <p14:creationId xmlns:p14="http://schemas.microsoft.com/office/powerpoint/2010/main" val="259220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8773F6-3F55-1A4B-AD12-6BD8DB579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89741"/>
            <a:ext cx="5882125" cy="52700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06490F-E9EC-0D39-913C-8A0CE724A7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2125" y="4189482"/>
            <a:ext cx="6294120" cy="263503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022935-27CD-21AA-B610-E959CA2AF783}"/>
              </a:ext>
            </a:extLst>
          </p:cNvPr>
          <p:cNvSpPr txBox="1"/>
          <p:nvPr/>
        </p:nvSpPr>
        <p:spPr>
          <a:xfrm>
            <a:off x="6309877" y="1767074"/>
            <a:ext cx="56755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Work in Progress: VS93A+VHP97A Fitting Results (24 </a:t>
            </a:r>
            <a:r>
              <a:rPr lang="en-US" sz="3200" b="1" dirty="0" err="1"/>
              <a:t>nM</a:t>
            </a:r>
            <a:r>
              <a:rPr lang="en-US" sz="3200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7614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B416-EA9C-6592-EA5E-5B393C2D5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Sensitivity Analysis to Constrain Parameters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29B08E-9F52-AB31-5C84-C4F3F025D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789" y="1825625"/>
            <a:ext cx="4953000" cy="391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D45914-9AAC-96EA-25D5-95C182AD2C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1828" y="1825625"/>
            <a:ext cx="5605282" cy="415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955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6A716-FAAF-C51B-1DC6-FBB6E3BF1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DA914-FDFA-8B0F-B49E-8ADCBC547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Fit simultaneously across multiple </a:t>
            </a:r>
            <a:r>
              <a:rPr lang="en-US" dirty="0" err="1"/>
              <a:t>mazor</a:t>
            </a:r>
            <a:r>
              <a:rPr lang="en-US" dirty="0"/>
              <a:t> datasets and antibodies to confirm steric penalty.</a:t>
            </a:r>
          </a:p>
          <a:p>
            <a:r>
              <a:rPr lang="en-US" dirty="0"/>
              <a:t>Implications on crosslinks for other scenarios (</a:t>
            </a:r>
            <a:r>
              <a:rPr lang="en-US" dirty="0" err="1"/>
              <a:t>e.g</a:t>
            </a:r>
            <a:r>
              <a:rPr lang="en-US" dirty="0"/>
              <a:t> endogenous competition, prozone and fc engineering)</a:t>
            </a:r>
          </a:p>
          <a:p>
            <a:r>
              <a:rPr lang="en-US" dirty="0"/>
              <a:t>Best function/dataset to link binding to response</a:t>
            </a:r>
          </a:p>
          <a:p>
            <a:r>
              <a:rPr lang="en-US" dirty="0"/>
              <a:t>Implement into other modelling scenarios/frameworks</a:t>
            </a:r>
          </a:p>
          <a:p>
            <a:r>
              <a:rPr lang="en-US" dirty="0"/>
              <a:t>Use James’s data</a:t>
            </a:r>
          </a:p>
        </p:txBody>
      </p:sp>
    </p:spTree>
    <p:extLst>
      <p:ext uri="{BB962C8B-B14F-4D97-AF65-F5344CB8AC3E}">
        <p14:creationId xmlns:p14="http://schemas.microsoft.com/office/powerpoint/2010/main" val="36192605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58DA4BAA-B1B9-88F6-F829-6202925EBF8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707833" y="1"/>
          <a:ext cx="8979217" cy="69116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rism 9" r:id="rId2" imgW="9176258" imgH="7062261" progId="Prism9.Document">
                  <p:embed/>
                </p:oleObj>
              </mc:Choice>
              <mc:Fallback>
                <p:oleObj name="Prism 9" r:id="rId2" imgW="9176258" imgH="7062261" progId="Prism9.Document">
                  <p:embed/>
                  <p:pic>
                    <p:nvPicPr>
                      <p:cNvPr id="2" name="Object 1">
                        <a:extLst>
                          <a:ext uri="{FF2B5EF4-FFF2-40B4-BE49-F238E27FC236}">
                            <a16:creationId xmlns:a16="http://schemas.microsoft.com/office/drawing/2014/main" id="{58DA4BAA-B1B9-88F6-F829-6202925EBF8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1707833" y="1"/>
                        <a:ext cx="8979217" cy="69116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8799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83A6F-5FCB-9BC8-7BAE-58C69598AD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Overview of Projects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8B16F7D8-B4EA-34C0-8D0B-5E9C49592A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7084603"/>
              </p:ext>
            </p:extLst>
          </p:nvPr>
        </p:nvGraphicFramePr>
        <p:xfrm>
          <a:off x="838200" y="0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D306418-D041-DF73-7614-C226EC48FFCC}"/>
              </a:ext>
            </a:extLst>
          </p:cNvPr>
          <p:cNvSpPr txBox="1"/>
          <p:nvPr/>
        </p:nvSpPr>
        <p:spPr>
          <a:xfrm>
            <a:off x="599880" y="4500748"/>
            <a:ext cx="5496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Side project: Neuroblastoma with Simon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Just need to write small bit about generated figures</a:t>
            </a:r>
          </a:p>
        </p:txBody>
      </p:sp>
    </p:spTree>
    <p:extLst>
      <p:ext uri="{BB962C8B-B14F-4D97-AF65-F5344CB8AC3E}">
        <p14:creationId xmlns:p14="http://schemas.microsoft.com/office/powerpoint/2010/main" val="3885020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0F80AC-352D-0314-05FB-AAF7E1162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83" y="2491774"/>
            <a:ext cx="4897966" cy="30083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8E1B9-C00A-65AF-BB59-C8455DFD9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286" y="2362848"/>
            <a:ext cx="4789224" cy="31372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5FC6C6-C030-FFD9-B355-98A7D473D616}"/>
              </a:ext>
            </a:extLst>
          </p:cNvPr>
          <p:cNvSpPr txBox="1"/>
          <p:nvPr/>
        </p:nvSpPr>
        <p:spPr>
          <a:xfrm>
            <a:off x="2047100" y="5987649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Rtot=10^3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720FA-396A-1BB9-5160-DC90D5A6EBC7}"/>
              </a:ext>
            </a:extLst>
          </p:cNvPr>
          <p:cNvSpPr txBox="1"/>
          <p:nvPr/>
        </p:nvSpPr>
        <p:spPr>
          <a:xfrm>
            <a:off x="3702813" y="6001124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B0ABD7-6799-0885-9AB0-227F03515381}"/>
              </a:ext>
            </a:extLst>
          </p:cNvPr>
          <p:cNvSpPr txBox="1"/>
          <p:nvPr/>
        </p:nvSpPr>
        <p:spPr>
          <a:xfrm>
            <a:off x="7805718" y="6001124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34AC579-26B5-9023-D56F-CF8978042891}"/>
              </a:ext>
            </a:extLst>
          </p:cNvPr>
          <p:cNvSpPr txBox="1"/>
          <p:nvPr/>
        </p:nvSpPr>
        <p:spPr>
          <a:xfrm>
            <a:off x="9389360" y="6007292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Rtot=10^6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EAE9040-7171-D7DC-BCF3-8805358D2BBC}"/>
              </a:ext>
            </a:extLst>
          </p:cNvPr>
          <p:cNvSpPr txBox="1"/>
          <p:nvPr/>
        </p:nvSpPr>
        <p:spPr>
          <a:xfrm>
            <a:off x="181598" y="1667575"/>
            <a:ext cx="61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Bivalent same efficacy and slightly better EC50/potency as high affinity monovalent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3FB9FA-340E-A837-9D35-EEAAA1120767}"/>
              </a:ext>
            </a:extLst>
          </p:cNvPr>
          <p:cNvSpPr txBox="1"/>
          <p:nvPr/>
        </p:nvSpPr>
        <p:spPr>
          <a:xfrm>
            <a:off x="6167252" y="1667576"/>
            <a:ext cx="6165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Bivalent same potency but worse efficacy as high affinity monovalent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88FF72-E8AA-02B7-E014-C41A514AB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234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Prediction of Avidity Barrier</a:t>
            </a:r>
          </a:p>
        </p:txBody>
      </p:sp>
    </p:spTree>
    <p:extLst>
      <p:ext uri="{BB962C8B-B14F-4D97-AF65-F5344CB8AC3E}">
        <p14:creationId xmlns:p14="http://schemas.microsoft.com/office/powerpoint/2010/main" val="39622993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814AE51-C9AA-03DA-3027-77836EEF21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53" y="4229909"/>
            <a:ext cx="3044746" cy="1870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23921AD-E628-520B-A425-EBB41AEF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3302" y="4229909"/>
            <a:ext cx="3162300" cy="1942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B5414A-CA44-01C2-C6F9-6D9B90DAA7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2705" y="4229909"/>
            <a:ext cx="3230842" cy="198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9759BD-7A6E-124F-E936-50B72FE804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4465" y="2101073"/>
            <a:ext cx="3091734" cy="1870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B0A3223-AA42-E05F-4AE9-9348B2BD6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3302" y="2136384"/>
            <a:ext cx="3162300" cy="19127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D34348-C96D-AD3D-592A-5648AE3253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37776" y="2136384"/>
            <a:ext cx="3280700" cy="1984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FBACE0-2E04-CFDA-FC5D-80470679C4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01453" y="0"/>
            <a:ext cx="3044746" cy="19945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A033C7-CF3D-650B-F34D-F2D9464630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5721" y="0"/>
            <a:ext cx="3089882" cy="210107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9C08E7-6A5C-6B50-865F-82FC756E622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3277" y="29567"/>
            <a:ext cx="3162300" cy="20715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A316A75-9F75-0154-ADC6-68149F78D93C}"/>
              </a:ext>
            </a:extLst>
          </p:cNvPr>
          <p:cNvSpPr txBox="1"/>
          <p:nvPr/>
        </p:nvSpPr>
        <p:spPr>
          <a:xfrm>
            <a:off x="184499" y="715766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Rtot=10^6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40B9C2D-5BC7-90E0-45E1-56B11410EA00}"/>
              </a:ext>
            </a:extLst>
          </p:cNvPr>
          <p:cNvSpPr txBox="1"/>
          <p:nvPr/>
        </p:nvSpPr>
        <p:spPr>
          <a:xfrm>
            <a:off x="373108" y="5115411"/>
            <a:ext cx="1217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Rtot=10^3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81DE8F-9C80-DD08-7B1A-423280DEABAA}"/>
              </a:ext>
            </a:extLst>
          </p:cNvPr>
          <p:cNvSpPr txBox="1"/>
          <p:nvPr/>
        </p:nvSpPr>
        <p:spPr>
          <a:xfrm>
            <a:off x="36351" y="2723431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Rtot=5 x10^4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218CAE-7A19-4281-75EF-DE7A852A7FBA}"/>
              </a:ext>
            </a:extLst>
          </p:cNvPr>
          <p:cNvSpPr txBox="1"/>
          <p:nvPr/>
        </p:nvSpPr>
        <p:spPr>
          <a:xfrm>
            <a:off x="2527771" y="6280593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A35357-4DEF-E53A-9349-8A212CFB3D8F}"/>
              </a:ext>
            </a:extLst>
          </p:cNvPr>
          <p:cNvSpPr txBox="1"/>
          <p:nvPr/>
        </p:nvSpPr>
        <p:spPr>
          <a:xfrm>
            <a:off x="6096000" y="6322927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53C528-C689-64C7-AA36-90DB97CE3F0A}"/>
              </a:ext>
            </a:extLst>
          </p:cNvPr>
          <p:cNvSpPr txBox="1"/>
          <p:nvPr/>
        </p:nvSpPr>
        <p:spPr>
          <a:xfrm>
            <a:off x="9664229" y="6322927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D=10^-13</a:t>
            </a:r>
          </a:p>
        </p:txBody>
      </p:sp>
    </p:spTree>
    <p:extLst>
      <p:ext uri="{BB962C8B-B14F-4D97-AF65-F5344CB8AC3E}">
        <p14:creationId xmlns:p14="http://schemas.microsoft.com/office/powerpoint/2010/main" val="22131287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66DAD94-4874-FCFC-FB8B-D81160F75F04}"/>
              </a:ext>
            </a:extLst>
          </p:cNvPr>
          <p:cNvSpPr txBox="1"/>
          <p:nvPr/>
        </p:nvSpPr>
        <p:spPr>
          <a:xfrm>
            <a:off x="2527771" y="6280593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CD4E22-3B21-AD7A-89E5-DD2B686B1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578" y="3675982"/>
            <a:ext cx="4043795" cy="24722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DC9B4B6-0626-B636-532C-9D8F878DC8A2}"/>
              </a:ext>
            </a:extLst>
          </p:cNvPr>
          <p:cNvSpPr txBox="1"/>
          <p:nvPr/>
        </p:nvSpPr>
        <p:spPr>
          <a:xfrm>
            <a:off x="8519107" y="6280593"/>
            <a:ext cx="11451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D=10^-13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8E0B0F8-E68E-F6FE-A015-80C8F8E477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498" y="3675982"/>
            <a:ext cx="4133850" cy="2527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EAB920F-2339-7FE5-9B2F-3753538C14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497" y="901701"/>
            <a:ext cx="4133851" cy="25273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46B3A4F-7505-E551-370B-F220B83BC1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945" y="951464"/>
            <a:ext cx="3971059" cy="2427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ACA5192-D297-5DC7-00BB-0F064B721107}"/>
              </a:ext>
            </a:extLst>
          </p:cNvPr>
          <p:cNvSpPr txBox="1"/>
          <p:nvPr/>
        </p:nvSpPr>
        <p:spPr>
          <a:xfrm>
            <a:off x="5299364" y="342900"/>
            <a:ext cx="155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EC50 vs EC90</a:t>
            </a:r>
          </a:p>
        </p:txBody>
      </p:sp>
    </p:spTree>
    <p:extLst>
      <p:ext uri="{BB962C8B-B14F-4D97-AF65-F5344CB8AC3E}">
        <p14:creationId xmlns:p14="http://schemas.microsoft.com/office/powerpoint/2010/main" val="29650721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1CCA4-9B82-BE71-218B-E7B303053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4686" y="0"/>
            <a:ext cx="10515600" cy="1325563"/>
          </a:xfrm>
        </p:spPr>
        <p:txBody>
          <a:bodyPr/>
          <a:lstStyle/>
          <a:p>
            <a:r>
              <a:rPr lang="en-US" dirty="0"/>
              <a:t>Calculating the Avidity Barrier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95C90E-A696-E140-E533-B719097C3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1180" y="1809372"/>
            <a:ext cx="5772011" cy="354515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EED2DCE-2C31-959D-27DD-4230C1BFD91B}"/>
              </a:ext>
            </a:extLst>
          </p:cNvPr>
          <p:cNvSpPr txBox="1"/>
          <p:nvPr/>
        </p:nvSpPr>
        <p:spPr>
          <a:xfrm>
            <a:off x="181325" y="1631242"/>
            <a:ext cx="48867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Avidity barrier = concentration at which bivalent</a:t>
            </a:r>
          </a:p>
          <a:p>
            <a:r>
              <a:rPr lang="en-US" dirty="0"/>
              <a:t>Reaches maximum – concentration at which</a:t>
            </a:r>
          </a:p>
          <a:p>
            <a:r>
              <a:rPr lang="en-US" dirty="0"/>
              <a:t>monovalent reaches maximum 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47D031D-B456-EB1D-0A39-1A092E1CC173}"/>
              </a:ext>
            </a:extLst>
          </p:cNvPr>
          <p:cNvCxnSpPr/>
          <p:nvPr/>
        </p:nvCxnSpPr>
        <p:spPr>
          <a:xfrm>
            <a:off x="9464635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2E44A7-CC4A-B2F9-EE61-5648ADF1EB49}"/>
              </a:ext>
            </a:extLst>
          </p:cNvPr>
          <p:cNvCxnSpPr/>
          <p:nvPr/>
        </p:nvCxnSpPr>
        <p:spPr>
          <a:xfrm>
            <a:off x="10816442" y="2006930"/>
            <a:ext cx="0" cy="3800104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ight Brace 8">
            <a:extLst>
              <a:ext uri="{FF2B5EF4-FFF2-40B4-BE49-F238E27FC236}">
                <a16:creationId xmlns:a16="http://schemas.microsoft.com/office/drawing/2014/main" id="{68AAD794-8B16-3FEE-B2F4-D96146011779}"/>
              </a:ext>
            </a:extLst>
          </p:cNvPr>
          <p:cNvSpPr/>
          <p:nvPr/>
        </p:nvSpPr>
        <p:spPr>
          <a:xfrm rot="5400000">
            <a:off x="9998035" y="5213271"/>
            <a:ext cx="285008" cy="1472535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F3181E-DDF5-2EED-AA49-BB2EED853DF5}"/>
              </a:ext>
            </a:extLst>
          </p:cNvPr>
          <p:cNvSpPr txBox="1"/>
          <p:nvPr/>
        </p:nvSpPr>
        <p:spPr>
          <a:xfrm>
            <a:off x="9404271" y="6175220"/>
            <a:ext cx="1557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Avidity Barrier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EF0BCA-1421-8F53-0E14-BAA107CE2D43}"/>
              </a:ext>
            </a:extLst>
          </p:cNvPr>
          <p:cNvSpPr txBox="1"/>
          <p:nvPr/>
        </p:nvSpPr>
        <p:spPr>
          <a:xfrm>
            <a:off x="206738" y="3038381"/>
            <a:ext cx="50412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Expectations: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Barrier large for high expression and vice 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Barrier increases with strength of avidity (k2)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40CB4FD-6FF7-1CF6-68DC-EC3E6BE5F959}"/>
              </a:ext>
            </a:extLst>
          </p:cNvPr>
          <p:cNvSpPr txBox="1"/>
          <p:nvPr/>
        </p:nvSpPr>
        <p:spPr>
          <a:xfrm>
            <a:off x="115633" y="4537853"/>
            <a:ext cx="3463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relationship with affinity?</a:t>
            </a:r>
          </a:p>
        </p:txBody>
      </p:sp>
    </p:spTree>
    <p:extLst>
      <p:ext uri="{BB962C8B-B14F-4D97-AF65-F5344CB8AC3E}">
        <p14:creationId xmlns:p14="http://schemas.microsoft.com/office/powerpoint/2010/main" val="1207799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0FA54C-A46B-D779-E6CD-A4F8889E1B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023" y="1358178"/>
            <a:ext cx="10515600" cy="3024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00CFC3-291F-1629-1A88-482A09240CB8}"/>
              </a:ext>
            </a:extLst>
          </p:cNvPr>
          <p:cNvSpPr txBox="1"/>
          <p:nvPr/>
        </p:nvSpPr>
        <p:spPr>
          <a:xfrm>
            <a:off x="2623542" y="4915047"/>
            <a:ext cx="69449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Size of barrier increases with affinity</a:t>
            </a:r>
          </a:p>
        </p:txBody>
      </p:sp>
    </p:spTree>
    <p:extLst>
      <p:ext uri="{BB962C8B-B14F-4D97-AF65-F5344CB8AC3E}">
        <p14:creationId xmlns:p14="http://schemas.microsoft.com/office/powerpoint/2010/main" val="645645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188D-2811-EAB6-6D25-F34A4B751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1A1EA-73DA-7923-0740-065DD01F4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19 cell lines with expression data</a:t>
            </a:r>
          </a:p>
          <a:p>
            <a:r>
              <a:rPr lang="en-US" dirty="0"/>
              <a:t>4 antibodies with different affinities in both bivalent and monovalent formats</a:t>
            </a:r>
          </a:p>
          <a:p>
            <a:r>
              <a:rPr lang="en-US" dirty="0"/>
              <a:t>Test antibody binding in vitro</a:t>
            </a:r>
          </a:p>
        </p:txBody>
      </p:sp>
    </p:spTree>
    <p:extLst>
      <p:ext uri="{BB962C8B-B14F-4D97-AF65-F5344CB8AC3E}">
        <p14:creationId xmlns:p14="http://schemas.microsoft.com/office/powerpoint/2010/main" val="2640299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graph of a medical function&#10;&#10;Description automatically generated with medium confidence">
            <a:extLst>
              <a:ext uri="{FF2B5EF4-FFF2-40B4-BE49-F238E27FC236}">
                <a16:creationId xmlns:a16="http://schemas.microsoft.com/office/drawing/2014/main" id="{D208ABAD-3E31-FA7A-CA61-450D70B76B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15594" y="723287"/>
            <a:ext cx="4148447" cy="3416368"/>
          </a:xfrm>
        </p:spPr>
      </p:pic>
      <p:pic>
        <p:nvPicPr>
          <p:cNvPr id="13" name="Picture 12" descr="A graph of a number of different types of fluorescence&#10;&#10;Description automatically generated">
            <a:extLst>
              <a:ext uri="{FF2B5EF4-FFF2-40B4-BE49-F238E27FC236}">
                <a16:creationId xmlns:a16="http://schemas.microsoft.com/office/drawing/2014/main" id="{CE505462-37A7-906F-9B83-23B35D7B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28" y="494394"/>
            <a:ext cx="4901393" cy="387415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34E67B4-C9F5-ADB5-3621-20FD27CF6509}"/>
              </a:ext>
            </a:extLst>
          </p:cNvPr>
          <p:cNvSpPr txBox="1"/>
          <p:nvPr/>
        </p:nvSpPr>
        <p:spPr>
          <a:xfrm>
            <a:off x="1531916" y="4607627"/>
            <a:ext cx="3779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Low expressor = small avidity barrier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E5BD6D-9159-5771-3CC3-3A1AE42F1552}"/>
              </a:ext>
            </a:extLst>
          </p:cNvPr>
          <p:cNvSpPr txBox="1"/>
          <p:nvPr/>
        </p:nvSpPr>
        <p:spPr>
          <a:xfrm>
            <a:off x="7137070" y="4607627"/>
            <a:ext cx="371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 expressor= large avidity barrier</a:t>
            </a:r>
          </a:p>
        </p:txBody>
      </p:sp>
    </p:spTree>
    <p:extLst>
      <p:ext uri="{BB962C8B-B14F-4D97-AF65-F5344CB8AC3E}">
        <p14:creationId xmlns:p14="http://schemas.microsoft.com/office/powerpoint/2010/main" val="10052957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340</Words>
  <Application>Microsoft Macintosh PowerPoint</Application>
  <PresentationFormat>Widescreen</PresentationFormat>
  <Paragraphs>63</Paragraphs>
  <Slides>16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Aptos</vt:lpstr>
      <vt:lpstr>Aptos Display</vt:lpstr>
      <vt:lpstr>Arial</vt:lpstr>
      <vt:lpstr>Office Theme</vt:lpstr>
      <vt:lpstr>Prism 9</vt:lpstr>
      <vt:lpstr>Project Update</vt:lpstr>
      <vt:lpstr>Overview of Projects</vt:lpstr>
      <vt:lpstr>Prediction of Avidity Barrier</vt:lpstr>
      <vt:lpstr>PowerPoint Presentation</vt:lpstr>
      <vt:lpstr>PowerPoint Presentation</vt:lpstr>
      <vt:lpstr>Calculating the Avidity Barrier</vt:lpstr>
      <vt:lpstr>PowerPoint Presentation</vt:lpstr>
      <vt:lpstr>Experimental validation</vt:lpstr>
      <vt:lpstr>PowerPoint Presentation</vt:lpstr>
      <vt:lpstr>PowerPoint Presentation</vt:lpstr>
      <vt:lpstr>Synapse Model</vt:lpstr>
      <vt:lpstr>PowerPoint Presentation</vt:lpstr>
      <vt:lpstr>PowerPoint Presentation</vt:lpstr>
      <vt:lpstr>Sensitivity Analysis to Constrain Parameters</vt:lpstr>
      <vt:lpstr>Next steps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Heirene</dc:creator>
  <cp:lastModifiedBy>Luke Heirene</cp:lastModifiedBy>
  <cp:revision>4</cp:revision>
  <dcterms:created xsi:type="dcterms:W3CDTF">2024-10-11T09:23:45Z</dcterms:created>
  <dcterms:modified xsi:type="dcterms:W3CDTF">2024-10-11T12:11:27Z</dcterms:modified>
</cp:coreProperties>
</file>